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AB22-01D1-49CF-9C9E-083C6AA69156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E64C-0A94-4778-876E-EEB85CCFA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23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AB22-01D1-49CF-9C9E-083C6AA69156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E64C-0A94-4778-876E-EEB85CCFA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49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AB22-01D1-49CF-9C9E-083C6AA69156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E64C-0A94-4778-876E-EEB85CCFA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12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AB22-01D1-49CF-9C9E-083C6AA69156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E64C-0A94-4778-876E-EEB85CCFA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1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AB22-01D1-49CF-9C9E-083C6AA69156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E64C-0A94-4778-876E-EEB85CCFA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25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AB22-01D1-49CF-9C9E-083C6AA69156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E64C-0A94-4778-876E-EEB85CCFA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90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AB22-01D1-49CF-9C9E-083C6AA69156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E64C-0A94-4778-876E-EEB85CCFA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14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AB22-01D1-49CF-9C9E-083C6AA69156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E64C-0A94-4778-876E-EEB85CCFA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9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AB22-01D1-49CF-9C9E-083C6AA69156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E64C-0A94-4778-876E-EEB85CCFA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31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AB22-01D1-49CF-9C9E-083C6AA69156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E64C-0A94-4778-876E-EEB85CCFA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78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AB22-01D1-49CF-9C9E-083C6AA69156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E64C-0A94-4778-876E-EEB85CCFA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24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BAB22-01D1-49CF-9C9E-083C6AA69156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CE64C-0A94-4778-876E-EEB85CCFA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pasch-net.de/de/mit/19385967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dVv_H-AhZ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irlesen.or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548" y="1078788"/>
            <a:ext cx="9767011" cy="3341292"/>
          </a:xfrm>
        </p:spPr>
        <p:txBody>
          <a:bodyPr>
            <a:normAutofit/>
          </a:bodyPr>
          <a:lstStyle/>
          <a:p>
            <a:r>
              <a:rPr lang="de-DE" sz="3200" b="1" dirty="0" smtClean="0"/>
              <a:t>Žanna Bormane </a:t>
            </a:r>
            <a:br>
              <a:rPr lang="de-DE" sz="3200" b="1" dirty="0" smtClean="0"/>
            </a:br>
            <a:r>
              <a:rPr lang="de-DE" sz="3200" b="1" dirty="0" smtClean="0"/>
              <a:t>Baltische Internationale Akademie, Rigaer Mittelschule 40  </a:t>
            </a:r>
            <a:r>
              <a:rPr lang="lv-LV" sz="3200" b="1" dirty="0" smtClean="0"/>
              <a:t>(Lettland)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lv-LV" sz="3200" dirty="0" smtClean="0"/>
              <a:t/>
            </a:r>
            <a:br>
              <a:rPr lang="lv-LV" sz="3200" dirty="0" smtClean="0"/>
            </a:br>
            <a:r>
              <a:rPr lang="de-DE" sz="4400" b="1" dirty="0" smtClean="0"/>
              <a:t>Integration verschiedener Fertigkeiten in der Arbeit an Hauslektüre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8462" y="4420080"/>
            <a:ext cx="9411286" cy="1727502"/>
          </a:xfrm>
        </p:spPr>
        <p:txBody>
          <a:bodyPr>
            <a:normAutofit fontScale="92500"/>
          </a:bodyPr>
          <a:lstStyle/>
          <a:p>
            <a:endParaRPr lang="lv-LV" dirty="0" smtClean="0"/>
          </a:p>
          <a:p>
            <a:endParaRPr lang="de-DE" dirty="0" smtClean="0"/>
          </a:p>
          <a:p>
            <a:endParaRPr lang="de-DE" dirty="0" smtClean="0"/>
          </a:p>
          <a:p>
            <a:pPr algn="l"/>
            <a:r>
              <a:rPr lang="lv-LV" dirty="0" smtClean="0"/>
              <a:t>                  </a:t>
            </a:r>
            <a:r>
              <a:rPr lang="de-DE" sz="2100" dirty="0" smtClean="0"/>
              <a:t>Sektion D1 Hören, Lesen, Sprechen und Schreiben – integriert und/oder separiert?</a:t>
            </a:r>
            <a:endParaRPr lang="lv-LV" sz="2100" dirty="0"/>
          </a:p>
          <a:p>
            <a:endParaRPr lang="en-US" dirty="0"/>
          </a:p>
        </p:txBody>
      </p:sp>
      <p:pic>
        <p:nvPicPr>
          <p:cNvPr id="4" name="Рисунок 1" descr="http://www.bsa.edu.lv/pictures/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623" y="328613"/>
            <a:ext cx="9874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scontent-arn2-1.xx.fbcdn.net/v/t1.0-0/p200x200/19225459_120012625262850_106544721902188135_n.png?oh=4303c1621afbee1cdd4dcd7027eb8468&amp;oe=5A0043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050" y="54832"/>
            <a:ext cx="1506412" cy="150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idt-2017.ch/images/yootheme/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48" y="5078437"/>
            <a:ext cx="895812" cy="96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27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Niveau A1/A2/B1: Verlauf des Unterrichts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Einstieg: Wer? Wo? Was?   + Titel</a:t>
            </a:r>
          </a:p>
          <a:p>
            <a:r>
              <a:rPr lang="de-DE" dirty="0" smtClean="0"/>
              <a:t>Gruppenarbeit: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H/A zu Wortschatz besprechen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Arbeitsblatt: Wortschatzaufgaben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                             -gemeinsames Besprechen im Plenum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Arbeitsblatt: Aufgaben zum Inhalt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                             -gemeinsames Besprechen im Plenum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3680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Niveau A1/A2/B1: Aufgaben zum Wortschatz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549255"/>
              </p:ext>
            </p:extLst>
          </p:nvPr>
        </p:nvGraphicFramePr>
        <p:xfrm>
          <a:off x="838199" y="1378631"/>
          <a:ext cx="10809849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7950"/>
                <a:gridCol w="5351899"/>
              </a:tblGrid>
              <a:tr h="1899141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Ü1</a:t>
                      </a:r>
                    </a:p>
                    <a:p>
                      <a:r>
                        <a:rPr lang="de-DE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Schreib aus dem Kapitel die Wörter aus, die      zu folgenden Themen gehören:</a:t>
                      </a:r>
                      <a:endParaRPr lang="en-US" sz="20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a) Die Reise mit dem Zug</a:t>
                      </a:r>
                      <a:endParaRPr lang="en-US" sz="20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b) Der Karneval in Köln </a:t>
                      </a:r>
                      <a:endParaRPr lang="en-US" sz="20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endParaRPr lang="de-DE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600" b="0" dirty="0" smtClean="0">
                          <a:solidFill>
                            <a:schemeClr val="tx1"/>
                          </a:solidFill>
                        </a:rPr>
                        <a:t>Elvis in Köln</a:t>
                      </a:r>
                    </a:p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87043">
                <a:tc>
                  <a:txBody>
                    <a:bodyPr/>
                    <a:lstStyle/>
                    <a:p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Ü2 </a:t>
                      </a:r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Wie kann man das anders sagen? Suche synonymische Wörter und Wendungen:</a:t>
                      </a:r>
                    </a:p>
                    <a:p>
                      <a:endParaRPr lang="de-DE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die Laune                       die Masse        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sich amüsieren             die Stimmung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winken                           Koffer und Taschen 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das Gepäck                   der Spaß 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das Vergnügen             ein Zeichen geben 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die Menge                    </a:t>
                      </a:r>
                      <a:r>
                        <a:rPr lang="de-DE" sz="2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die Zeit gut verbringen</a:t>
                      </a:r>
                      <a:endParaRPr lang="de-DE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Ü3 </a:t>
                      </a:r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Was passt zusammen?</a:t>
                      </a:r>
                    </a:p>
                    <a:p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sich um die Musik                   das Auto parken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als orientalischer Scheich      erkennen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auf dem Schild steht:              kümmern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 Eingang                               mit blonder Perücke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Marilyn Monroe                    private Veranstaltung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viele Bekannte                         verkleidet sein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 descr="Cover Elvis in Köln 978-3-12-606473-6 Deutsch als Fremdsprache (DaF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162" y="1472493"/>
            <a:ext cx="1150098" cy="18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30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422"/>
            <a:ext cx="10515600" cy="942536"/>
          </a:xfrm>
        </p:spPr>
        <p:txBody>
          <a:bodyPr/>
          <a:lstStyle/>
          <a:p>
            <a:r>
              <a:rPr lang="de-DE" b="1" dirty="0" smtClean="0"/>
              <a:t>Niveau A1/A2/B1: Aufgaben </a:t>
            </a:r>
            <a:r>
              <a:rPr lang="de-DE" b="1" dirty="0" smtClean="0"/>
              <a:t>zum Inhalt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0949510"/>
              </p:ext>
            </p:extLst>
          </p:nvPr>
        </p:nvGraphicFramePr>
        <p:xfrm>
          <a:off x="758483" y="1125414"/>
          <a:ext cx="10595317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9631"/>
                <a:gridCol w="5245686"/>
              </a:tblGrid>
              <a:tr h="2455905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Ü1 Wer sagt das: Helmut Müller, Alfred Hübner oder Bea Braun? Begründe mit dem Text</a:t>
                      </a:r>
                    </a:p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1)Es hat mich sehr gefreut, dass ihr gekommen seid!</a:t>
                      </a:r>
                    </a:p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2)Hören Sie mir überhaupt zu?</a:t>
                      </a:r>
                    </a:p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3) Das ist ein altes Volkslied, Elvis hat das auch gesungen.</a:t>
                      </a:r>
                    </a:p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Ü2 Beantworte die Fragen:</a:t>
                      </a:r>
                    </a:p>
                    <a:p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1)Was passiert in Köln auf den Straßen am Rosenmontag?</a:t>
                      </a:r>
                    </a:p>
                    <a:p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2)Wo sprechen Bea und Helmut Müller im Zug?</a:t>
                      </a:r>
                    </a:p>
                    <a:p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3)Was erzählt Helmut Müller über den Dieb Zorro?</a:t>
                      </a:r>
                    </a:p>
                    <a:p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54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Ü3 </a:t>
                      </a:r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Schaue auf das Bild                                        (S.17). Beschreibe es!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Wer ist auf dem Bild?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 sind sie?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Wie sehen sie aus?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Beginne so: </a:t>
                      </a:r>
                      <a:r>
                        <a:rPr lang="de-DE" sz="20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Auf dem Bild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sieht man …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Welches Fragment aus dem Text passt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zu diesem Bild?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de-DE" sz="2000" b="1" dirty="0" smtClean="0">
                          <a:solidFill>
                            <a:schemeClr val="tx1"/>
                          </a:solidFill>
                        </a:rPr>
                        <a:t>Ü4 </a:t>
                      </a:r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Spielt in Gruppen die Dialoge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Alfred Hübner, Helmut Müller und Bea Braun bei der Dekoration im  Saal (S.18-19)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Alfred Hübner, Helmut Müller und Bea Braun beim Verkleiden (S. 19- 20)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Alfred Hübner, Helmut Müller, Bea Braun und Peet (S.21)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4998" b="-24998"/>
          <a:stretch/>
        </p:blipFill>
        <p:spPr>
          <a:xfrm>
            <a:off x="3673052" y="3826350"/>
            <a:ext cx="2211933" cy="268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0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Mittelschule: Niveau B1+/B2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o</a:t>
            </a:r>
            <a:r>
              <a:rPr lang="de-DE" dirty="0" smtClean="0"/>
              <a:t>riginelle Jugendliteratur</a:t>
            </a:r>
          </a:p>
          <a:p>
            <a:r>
              <a:rPr lang="de-DE" dirty="0" smtClean="0"/>
              <a:t>Wettbewerb </a:t>
            </a:r>
            <a:r>
              <a:rPr lang="de-DE" i="1" dirty="0" smtClean="0"/>
              <a:t>Lesefüchse </a:t>
            </a:r>
            <a:r>
              <a:rPr lang="de-DE" i="1" dirty="0"/>
              <a:t>international</a:t>
            </a:r>
            <a:r>
              <a:rPr lang="de-DE" dirty="0"/>
              <a:t> </a:t>
            </a:r>
            <a:r>
              <a:rPr lang="de-DE" dirty="0" smtClean="0"/>
              <a:t>(ZfA)</a:t>
            </a:r>
          </a:p>
          <a:p>
            <a:pPr marL="0" indent="0">
              <a:buNone/>
            </a:pPr>
            <a:r>
              <a:rPr lang="de-DE" dirty="0" smtClean="0"/>
              <a:t>   </a:t>
            </a:r>
            <a:r>
              <a:rPr lang="de-DE" dirty="0" smtClean="0">
                <a:hlinkClick r:id="rId2"/>
              </a:rPr>
              <a:t>http://www.pasch-net.de/de/mit/19385967.html</a:t>
            </a:r>
            <a:endParaRPr lang="de-DE" dirty="0" smtClean="0"/>
          </a:p>
          <a:p>
            <a:r>
              <a:rPr lang="de-DE" u="sng" dirty="0" smtClean="0"/>
              <a:t>Bücher für das Schuljahr </a:t>
            </a:r>
            <a:r>
              <a:rPr lang="de-DE" u="sng" dirty="0"/>
              <a:t>2016/2017 </a:t>
            </a:r>
            <a:r>
              <a:rPr lang="de-DE" dirty="0" smtClean="0"/>
              <a:t>:</a:t>
            </a:r>
            <a:endParaRPr lang="en-US" dirty="0"/>
          </a:p>
          <a:p>
            <a:pPr marL="0" lvl="0" indent="0">
              <a:buNone/>
            </a:pPr>
            <a:r>
              <a:rPr lang="de-DE" dirty="0"/>
              <a:t>„Zeit der großen Worte“ von Herbert Günther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„</a:t>
            </a:r>
            <a:r>
              <a:rPr lang="de-DE" dirty="0" smtClean="0"/>
              <a:t>Echt</a:t>
            </a:r>
            <a:r>
              <a:rPr lang="en-US" dirty="0" smtClean="0"/>
              <a:t>“ </a:t>
            </a:r>
            <a:r>
              <a:rPr lang="en-US" dirty="0"/>
              <a:t>von </a:t>
            </a:r>
            <a:r>
              <a:rPr lang="de-DE" dirty="0" smtClean="0"/>
              <a:t>Christoph</a:t>
            </a:r>
            <a:r>
              <a:rPr lang="en-US" dirty="0" smtClean="0"/>
              <a:t> </a:t>
            </a:r>
            <a:r>
              <a:rPr lang="de-DE" dirty="0" smtClean="0"/>
              <a:t>Scheuring</a:t>
            </a:r>
          </a:p>
          <a:p>
            <a:pPr marL="0" lvl="0" indent="0">
              <a:buNone/>
            </a:pPr>
            <a:r>
              <a:rPr lang="en-US" dirty="0" smtClean="0"/>
              <a:t>„</a:t>
            </a:r>
            <a:r>
              <a:rPr lang="de-DE" dirty="0" smtClean="0"/>
              <a:t>Brennendes</a:t>
            </a:r>
            <a:r>
              <a:rPr lang="en-US" dirty="0" smtClean="0"/>
              <a:t> </a:t>
            </a:r>
            <a:r>
              <a:rPr lang="de-DE" dirty="0" smtClean="0"/>
              <a:t>Wasser“ von Lukas Erler</a:t>
            </a:r>
          </a:p>
          <a:p>
            <a:pPr marL="0" lvl="0" indent="0">
              <a:buNone/>
            </a:pPr>
            <a:r>
              <a:rPr lang="de-DE" dirty="0" smtClean="0"/>
              <a:t>„</a:t>
            </a:r>
            <a:r>
              <a:rPr lang="de-DE" dirty="0" err="1"/>
              <a:t>Like</a:t>
            </a:r>
            <a:r>
              <a:rPr lang="de-DE" dirty="0"/>
              <a:t> </a:t>
            </a:r>
            <a:r>
              <a:rPr lang="de-DE" dirty="0" err="1"/>
              <a:t>me</a:t>
            </a:r>
            <a:r>
              <a:rPr lang="de-DE" dirty="0"/>
              <a:t>. Jeder Klick zählt“ von Thomas Feibel</a:t>
            </a:r>
            <a:endParaRPr lang="en-US" dirty="0"/>
          </a:p>
          <a:p>
            <a:endParaRPr lang="de-DE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„Lesefüchse International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080" y="614131"/>
            <a:ext cx="2250000" cy="183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14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835239"/>
          </a:xfrm>
        </p:spPr>
        <p:txBody>
          <a:bodyPr>
            <a:noAutofit/>
          </a:bodyPr>
          <a:lstStyle/>
          <a:p>
            <a:r>
              <a:rPr lang="de-DE" sz="4000" b="1" dirty="0" smtClean="0"/>
              <a:t>Mittelschule: </a:t>
            </a:r>
            <a:br>
              <a:rPr lang="de-DE" sz="4000" b="1" dirty="0" smtClean="0"/>
            </a:br>
            <a:r>
              <a:rPr lang="de-DE" sz="4000" b="1" dirty="0" smtClean="0"/>
              <a:t>Niveau B1+/B2</a:t>
            </a:r>
            <a:br>
              <a:rPr lang="de-DE" sz="4000" b="1" dirty="0" smtClean="0"/>
            </a:br>
            <a:r>
              <a:rPr lang="de-DE" sz="4000" b="1" dirty="0" smtClean="0"/>
              <a:t>Konzeption</a:t>
            </a:r>
            <a:endParaRPr lang="en-US" sz="40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drei </a:t>
            </a:r>
            <a:r>
              <a:rPr lang="de-DE" sz="2400" dirty="0" smtClean="0"/>
              <a:t>Bücher pro Schuljahr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u="sng" dirty="0" smtClean="0"/>
              <a:t>Hauslektüre</a:t>
            </a:r>
            <a:endParaRPr lang="de-DE" sz="2400" dirty="0" smtClean="0"/>
          </a:p>
          <a:p>
            <a:r>
              <a:rPr lang="de-DE" sz="2400" dirty="0" smtClean="0"/>
              <a:t>ein Teil (30-40 Seiten): alle</a:t>
            </a:r>
          </a:p>
          <a:p>
            <a:r>
              <a:rPr lang="de-DE" sz="2400" dirty="0" smtClean="0"/>
              <a:t>2-3 Kapitel : individuell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Unterricht: eine Doppelstunde (80 Min) für jedes </a:t>
            </a:r>
            <a:r>
              <a:rPr lang="de-DE" sz="2400" dirty="0" smtClean="0"/>
              <a:t>Buch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didaktische Hilfe: </a:t>
            </a:r>
          </a:p>
          <a:p>
            <a:r>
              <a:rPr lang="de-DE" sz="2400" dirty="0"/>
              <a:t> </a:t>
            </a:r>
            <a:r>
              <a:rPr lang="de-DE" sz="2400" dirty="0" smtClean="0"/>
              <a:t>     PASCH-</a:t>
            </a:r>
            <a:r>
              <a:rPr lang="de-DE" sz="2400" dirty="0" err="1" smtClean="0"/>
              <a:t>net</a:t>
            </a:r>
            <a:endParaRPr lang="de-DE" sz="2400" dirty="0" smtClean="0"/>
          </a:p>
          <a:p>
            <a:endParaRPr lang="de-DE" sz="2400" dirty="0" smtClean="0"/>
          </a:p>
          <a:p>
            <a:endParaRPr lang="en-US" sz="2400" dirty="0"/>
          </a:p>
        </p:txBody>
      </p:sp>
      <p:pic>
        <p:nvPicPr>
          <p:cNvPr id="6146" name="Picture 2" descr="https://www.buch-engel.com/media/image/product/9759/lg/guenther-herbert-zeit-der-grossen-wort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582" y="323557"/>
            <a:ext cx="2773192" cy="277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309627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378" y="323557"/>
            <a:ext cx="4239571" cy="239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ike 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774" y="3036413"/>
            <a:ext cx="2217761" cy="345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22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Zeit der grossen Worte. Unterrichtsverlauf</a:t>
            </a:r>
            <a:br>
              <a:rPr lang="de-DE" b="1" dirty="0" smtClean="0"/>
            </a:br>
            <a:r>
              <a:rPr lang="de-DE" sz="3600" b="1" dirty="0" smtClean="0"/>
              <a:t>Einstieg</a:t>
            </a:r>
            <a:endParaRPr lang="en-US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Fragment des Liedes </a:t>
            </a:r>
            <a:r>
              <a:rPr lang="de-DE" i="1" dirty="0"/>
              <a:t>Es ist an der Zeit</a:t>
            </a:r>
            <a:r>
              <a:rPr lang="de-DE" dirty="0"/>
              <a:t> </a:t>
            </a:r>
            <a:r>
              <a:rPr lang="de-DE" dirty="0" smtClean="0"/>
              <a:t> + Video</a:t>
            </a:r>
          </a:p>
          <a:p>
            <a:pPr marL="0" indent="0">
              <a:buNone/>
            </a:pPr>
            <a:r>
              <a:rPr lang="de-DE" dirty="0" smtClean="0">
                <a:hlinkClick r:id="rId2"/>
              </a:rPr>
              <a:t>https://www.youtube.com/watch?v=LdVv_H-AhZ4</a:t>
            </a:r>
            <a:endParaRPr lang="de-DE" dirty="0" smtClean="0"/>
          </a:p>
          <a:p>
            <a:r>
              <a:rPr lang="de-DE" dirty="0"/>
              <a:t>Gruppenarbeit </a:t>
            </a:r>
            <a:r>
              <a:rPr lang="de-DE" dirty="0" smtClean="0"/>
              <a:t>mit dem Liedtext. Aufgabe: </a:t>
            </a:r>
            <a:endParaRPr lang="en-US" dirty="0"/>
          </a:p>
          <a:p>
            <a:pPr marL="0" indent="0">
              <a:buNone/>
            </a:pPr>
            <a:r>
              <a:rPr lang="de-DE" b="1" i="1" dirty="0"/>
              <a:t>Diskutiert die Fragen:</a:t>
            </a:r>
            <a:endParaRPr lang="en-US" dirty="0"/>
          </a:p>
          <a:p>
            <a:pPr marL="0" indent="0">
              <a:buNone/>
            </a:pPr>
            <a:r>
              <a:rPr lang="de-DE" dirty="0"/>
              <a:t>1)Was verbindet das Lied mit dem Buch „Zeit der gossen Worte“?</a:t>
            </a:r>
            <a:endParaRPr lang="en-US" dirty="0"/>
          </a:p>
          <a:p>
            <a:pPr marL="0" indent="0">
              <a:buNone/>
            </a:pPr>
            <a:r>
              <a:rPr lang="de-DE" dirty="0"/>
              <a:t>2)Wie heißen die Hauptfiguren des Buches? Was wisst ihr über die?</a:t>
            </a:r>
            <a:endParaRPr lang="en-US" dirty="0"/>
          </a:p>
          <a:p>
            <a:pPr marL="0" indent="0">
              <a:buNone/>
            </a:pPr>
            <a:r>
              <a:rPr lang="de-DE" dirty="0"/>
              <a:t>3)In welcher Zeit spielt die Handlung? Warum nennt der Autor sein Buch „Zeit der grossen Worte“?</a:t>
            </a:r>
            <a:endParaRPr lang="en-US" dirty="0"/>
          </a:p>
          <a:p>
            <a:pPr marL="0" indent="0">
              <a:buNone/>
            </a:pPr>
            <a:r>
              <a:rPr lang="de-DE" dirty="0"/>
              <a:t>4)Welche Hauptthemen gibt es in diesem Buch? (Nennt mindestens 3)</a:t>
            </a:r>
            <a:endParaRPr lang="en-US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477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9398" y="457200"/>
            <a:ext cx="4282628" cy="1088265"/>
          </a:xfrm>
        </p:spPr>
        <p:txBody>
          <a:bodyPr>
            <a:normAutofit/>
          </a:bodyPr>
          <a:lstStyle/>
          <a:p>
            <a:r>
              <a:rPr lang="de-DE" sz="2700" b="1" dirty="0"/>
              <a:t>Hannes Wader / Eric Bogle</a:t>
            </a:r>
            <a:br>
              <a:rPr lang="de-DE" sz="2700" b="1" dirty="0"/>
            </a:br>
            <a:r>
              <a:rPr lang="de-DE" sz="2700" b="1" dirty="0"/>
              <a:t>Es ist an der </a:t>
            </a:r>
            <a:r>
              <a:rPr lang="de-DE" sz="2700" b="1" dirty="0" smtClean="0"/>
              <a:t>Zeit</a:t>
            </a:r>
            <a:endParaRPr lang="en-US" b="1" dirty="0"/>
          </a:p>
        </p:txBody>
      </p:sp>
      <p:pic>
        <p:nvPicPr>
          <p:cNvPr id="7" name="Hannes Wader - ES IST AN DER ZEIT!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40718" y="1390919"/>
            <a:ext cx="6541949" cy="3679846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70457" y="1275009"/>
            <a:ext cx="5278288" cy="513867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 </a:t>
            </a:r>
          </a:p>
          <a:p>
            <a:r>
              <a:rPr lang="de-DE" sz="1800" dirty="0" smtClean="0"/>
              <a:t>Weit in der Champagne im </a:t>
            </a:r>
            <a:r>
              <a:rPr lang="de-DE" sz="1800" dirty="0" smtClean="0"/>
              <a:t>Mittsommergrün</a:t>
            </a:r>
            <a:r>
              <a:rPr lang="de-DE" sz="1800" dirty="0"/>
              <a:t>,</a:t>
            </a:r>
            <a:endParaRPr lang="de-DE" sz="1800" dirty="0" smtClean="0"/>
          </a:p>
          <a:p>
            <a:r>
              <a:rPr lang="de-DE" sz="1800" dirty="0" smtClean="0"/>
              <a:t>Dort, wo zwischen Grabkreuzen Mohnblumen </a:t>
            </a:r>
            <a:r>
              <a:rPr lang="de-DE" sz="1800" dirty="0" smtClean="0"/>
              <a:t>blüh´n,</a:t>
            </a:r>
            <a:endParaRPr lang="de-DE" sz="1800" dirty="0" smtClean="0"/>
          </a:p>
          <a:p>
            <a:r>
              <a:rPr lang="de-DE" sz="1800" dirty="0" smtClean="0"/>
              <a:t>Da flüstern die Gräser und wiegen sich </a:t>
            </a:r>
            <a:r>
              <a:rPr lang="de-DE" sz="1800" dirty="0" smtClean="0"/>
              <a:t>leicht,</a:t>
            </a:r>
            <a:endParaRPr lang="de-DE" sz="1800" dirty="0" smtClean="0"/>
          </a:p>
          <a:p>
            <a:r>
              <a:rPr lang="de-DE" sz="1800" dirty="0" smtClean="0"/>
              <a:t>Im Wind, der sanft über das Gräberfeld </a:t>
            </a:r>
            <a:r>
              <a:rPr lang="de-DE" sz="1800" dirty="0" smtClean="0"/>
              <a:t>streicht.</a:t>
            </a:r>
            <a:endParaRPr lang="de-DE" sz="1800" dirty="0" smtClean="0"/>
          </a:p>
          <a:p>
            <a:r>
              <a:rPr lang="de-DE" sz="1800" dirty="0" smtClean="0"/>
              <a:t>Auf deinem Kreuz finde ich, toter </a:t>
            </a:r>
            <a:r>
              <a:rPr lang="de-DE" sz="1800" dirty="0" smtClean="0"/>
              <a:t>Soldat,</a:t>
            </a:r>
            <a:endParaRPr lang="de-DE" sz="1800" dirty="0" smtClean="0"/>
          </a:p>
          <a:p>
            <a:r>
              <a:rPr lang="de-DE" sz="1800" dirty="0" smtClean="0"/>
              <a:t>Deinen Namen nicht, nur Ziffern und jemand hat</a:t>
            </a:r>
          </a:p>
          <a:p>
            <a:r>
              <a:rPr lang="de-DE" sz="1800" dirty="0" smtClean="0"/>
              <a:t>Die Zahl neunzehnhundertundsechzehn </a:t>
            </a:r>
            <a:r>
              <a:rPr lang="de-DE" sz="1800" dirty="0" smtClean="0"/>
              <a:t>gemalt.</a:t>
            </a:r>
            <a:endParaRPr lang="de-DE" sz="1800" dirty="0" smtClean="0"/>
          </a:p>
          <a:p>
            <a:r>
              <a:rPr lang="de-DE" sz="1800" dirty="0" smtClean="0"/>
              <a:t>Und du warst nicht einmal neunzehn Jahre </a:t>
            </a:r>
            <a:r>
              <a:rPr lang="de-DE" sz="1800" dirty="0" smtClean="0"/>
              <a:t>alt.</a:t>
            </a:r>
            <a:endParaRPr lang="de-DE" sz="1800" dirty="0" smtClean="0"/>
          </a:p>
          <a:p>
            <a:r>
              <a:rPr lang="de-DE" sz="1800" dirty="0" smtClean="0"/>
              <a:t> </a:t>
            </a:r>
          </a:p>
          <a:p>
            <a:r>
              <a:rPr lang="de-DE" sz="1800" dirty="0" smtClean="0"/>
              <a:t>Ja, auch dich haben sie schon genauso </a:t>
            </a:r>
            <a:r>
              <a:rPr lang="de-DE" sz="1800" dirty="0" smtClean="0"/>
              <a:t>belogen,</a:t>
            </a:r>
            <a:endParaRPr lang="de-DE" sz="1800" dirty="0" smtClean="0"/>
          </a:p>
          <a:p>
            <a:r>
              <a:rPr lang="de-DE" sz="1800" dirty="0" smtClean="0"/>
              <a:t>So wie sie es mit uns heute immer noch </a:t>
            </a:r>
            <a:r>
              <a:rPr lang="de-DE" sz="1800" dirty="0" smtClean="0"/>
              <a:t>tun,</a:t>
            </a:r>
            <a:endParaRPr lang="de-DE" sz="1800" dirty="0" smtClean="0"/>
          </a:p>
          <a:p>
            <a:r>
              <a:rPr lang="de-DE" sz="1800" dirty="0" smtClean="0"/>
              <a:t>Und du hast ihnen alles </a:t>
            </a:r>
            <a:r>
              <a:rPr lang="de-DE" sz="1800" dirty="0" smtClean="0"/>
              <a:t>gegeben:</a:t>
            </a:r>
            <a:endParaRPr lang="de-DE" sz="1800" dirty="0" smtClean="0"/>
          </a:p>
          <a:p>
            <a:r>
              <a:rPr lang="de-DE" sz="1800" dirty="0" smtClean="0"/>
              <a:t>Deine Kraft, deine Jugend, dein </a:t>
            </a:r>
            <a:r>
              <a:rPr lang="de-DE" sz="1800" dirty="0" smtClean="0"/>
              <a:t>Leben.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58916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Zeit der grossen Worte. Unterrichtsverlauf</a:t>
            </a:r>
            <a:br>
              <a:rPr lang="de-DE" b="1" dirty="0"/>
            </a:br>
            <a:r>
              <a:rPr lang="de-DE" sz="3600" b="1" dirty="0" smtClean="0"/>
              <a:t>Gruppenarbeit 2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0494753"/>
              </p:ext>
            </p:extLst>
          </p:nvPr>
        </p:nvGraphicFramePr>
        <p:xfrm>
          <a:off x="838200" y="1684223"/>
          <a:ext cx="10515600" cy="4755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4572"/>
                <a:gridCol w="4631028"/>
              </a:tblGrid>
              <a:tr h="2530173">
                <a:tc>
                  <a:txBody>
                    <a:bodyPr/>
                    <a:lstStyle/>
                    <a:p>
                      <a:r>
                        <a:rPr lang="de-DE" sz="2000" u="sng" dirty="0" smtClean="0">
                          <a:solidFill>
                            <a:schemeClr val="tx1"/>
                          </a:solidFill>
                        </a:rPr>
                        <a:t>Krieg </a:t>
                      </a:r>
                    </a:p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der Kriegsanfang</a:t>
                      </a:r>
                    </a:p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Meinungen über den Krieg am Anfang und später</a:t>
                      </a:r>
                    </a:p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Kriegszeit in der Stadt, im Dorf</a:t>
                      </a:r>
                    </a:p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Schrecken des Krieges</a:t>
                      </a:r>
                    </a:p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Krieg in den Briefen von Max und vom Vater</a:t>
                      </a:r>
                    </a:p>
                    <a:p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Kleine Freudemomente in der Kriegszeit (Feste, Kino, Bücher)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AUFGABE: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Stellt das Thema …  im Buch „Zeit der </a:t>
                      </a:r>
                      <a:r>
                        <a:rPr lang="de-DE" sz="2000" noProof="0" dirty="0" smtClean="0">
                          <a:solidFill>
                            <a:schemeClr val="tx1"/>
                          </a:solidFill>
                        </a:rPr>
                        <a:t>grossen</a:t>
                      </a:r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 Worte“ vor. Geht auf folgende Punkte ein:</a:t>
                      </a:r>
                    </a:p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18575">
                <a:tc>
                  <a:txBody>
                    <a:bodyPr/>
                    <a:lstStyle/>
                    <a:p>
                      <a:r>
                        <a:rPr lang="de-DE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Familienleben </a:t>
                      </a:r>
                    </a:p>
                    <a:p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Familienleben in der Stadt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Mutter und Vater, Großeltern, Kinder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Brüder Paul und Max, ihre Beziehungen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Familienfeste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Tod des Vaters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Umzug der Familie ins Dorf</a:t>
                      </a:r>
                      <a:endParaRPr lang="en-US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Liebe </a:t>
                      </a:r>
                    </a:p>
                    <a:p>
                      <a:r>
                        <a:rPr lang="de-DE" sz="2000" b="1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 und Louise</a:t>
                      </a:r>
                      <a:endParaRPr lang="en-US" sz="2000" b="1" u="non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2000" b="1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Verlobung von Max und Louise</a:t>
                      </a:r>
                      <a:endParaRPr lang="en-US" sz="2000" b="1" u="non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2000" b="1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Was macht Louise für Max?</a:t>
                      </a:r>
                      <a:endParaRPr lang="en-US" sz="2000" b="1" u="non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2000" b="1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Paul und Ida</a:t>
                      </a:r>
                      <a:endParaRPr lang="en-US" sz="2000" b="1" u="non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061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Zeit der grossen Worte. Unterrichtsverlauf</a:t>
            </a:r>
            <a:br>
              <a:rPr lang="de-DE" b="1" dirty="0"/>
            </a:br>
            <a:r>
              <a:rPr lang="de-DE" sz="3600" b="1" dirty="0" smtClean="0"/>
              <a:t>Ab</a:t>
            </a:r>
            <a:r>
              <a:rPr lang="de-DE" sz="3600" b="1" dirty="0"/>
              <a:t>s</a:t>
            </a:r>
            <a:r>
              <a:rPr lang="de-DE" sz="3600" b="1" dirty="0" smtClean="0"/>
              <a:t>chluss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Präsentation der Gruppenarbeit</a:t>
            </a:r>
          </a:p>
          <a:p>
            <a:r>
              <a:rPr lang="de-DE" dirty="0" smtClean="0"/>
              <a:t>Reflexion:</a:t>
            </a:r>
          </a:p>
          <a:p>
            <a:pPr marL="0" indent="0">
              <a:buNone/>
            </a:pPr>
            <a:r>
              <a:rPr lang="de-DE" dirty="0"/>
              <a:t>Schreibt </a:t>
            </a:r>
            <a:r>
              <a:rPr lang="de-DE" dirty="0" smtClean="0"/>
              <a:t>ins </a:t>
            </a:r>
            <a:r>
              <a:rPr lang="de-DE" dirty="0"/>
              <a:t>Heft: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Diese </a:t>
            </a:r>
            <a:r>
              <a:rPr lang="de-DE" dirty="0"/>
              <a:t>Person </a:t>
            </a:r>
            <a:r>
              <a:rPr lang="de-DE" dirty="0" smtClean="0"/>
              <a:t>aus dem </a:t>
            </a:r>
            <a:r>
              <a:rPr lang="de-DE" dirty="0"/>
              <a:t>Buch </a:t>
            </a:r>
            <a:r>
              <a:rPr lang="de-DE" dirty="0" smtClean="0"/>
              <a:t>finde </a:t>
            </a:r>
            <a:r>
              <a:rPr lang="de-DE" dirty="0"/>
              <a:t>ich mir nah / fasziniert mich / </a:t>
            </a:r>
            <a:r>
              <a:rPr lang="de-DE" dirty="0" smtClean="0"/>
              <a:t>verstehe </a:t>
            </a:r>
            <a:r>
              <a:rPr lang="de-DE" dirty="0"/>
              <a:t>ich nicht ___________,  weil …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Diese </a:t>
            </a:r>
            <a:r>
              <a:rPr lang="de-DE" dirty="0"/>
              <a:t>Szene aus dem Buch bleibt in </a:t>
            </a:r>
            <a:r>
              <a:rPr lang="de-DE" dirty="0" smtClean="0"/>
              <a:t>meiner Erinnerung</a:t>
            </a:r>
            <a:r>
              <a:rPr lang="de-DE" dirty="0"/>
              <a:t>______________,  weil…   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Beim </a:t>
            </a:r>
            <a:r>
              <a:rPr lang="de-DE" dirty="0"/>
              <a:t>Lesen habe ich an __________ gedacht, weil ….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60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Ergebnisse und Ausblick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502" y="1825625"/>
            <a:ext cx="10398298" cy="4296824"/>
          </a:xfrm>
        </p:spPr>
        <p:txBody>
          <a:bodyPr/>
          <a:lstStyle/>
          <a:p>
            <a:pPr marL="0" indent="0">
              <a:buNone/>
            </a:pPr>
            <a:r>
              <a:rPr lang="de-DE" u="sng" dirty="0" smtClean="0"/>
              <a:t>Schuljahr 2016/2017:</a:t>
            </a:r>
          </a:p>
          <a:p>
            <a:r>
              <a:rPr lang="de-DE" dirty="0" smtClean="0"/>
              <a:t> 4 Lesefüchse in der Schule</a:t>
            </a:r>
          </a:p>
          <a:p>
            <a:r>
              <a:rPr lang="de-DE" dirty="0" smtClean="0"/>
              <a:t>Schulwettbewerb</a:t>
            </a:r>
          </a:p>
          <a:p>
            <a:r>
              <a:rPr lang="de-DE" dirty="0" smtClean="0"/>
              <a:t>Teilnahme am Landeswettbewerb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u="sng" dirty="0" smtClean="0"/>
              <a:t>Ausblick</a:t>
            </a:r>
            <a:r>
              <a:rPr lang="de-DE" dirty="0" smtClean="0"/>
              <a:t>:</a:t>
            </a:r>
          </a:p>
          <a:p>
            <a:pPr marL="0" indent="0">
              <a:buNone/>
            </a:pPr>
            <a:r>
              <a:rPr lang="de-DE" dirty="0" smtClean="0"/>
              <a:t>Fortsetzung der Arbeit </a:t>
            </a:r>
          </a:p>
          <a:p>
            <a:pPr marL="0" indent="0">
              <a:buNone/>
            </a:pPr>
            <a:r>
              <a:rPr lang="de-DE" dirty="0" smtClean="0"/>
              <a:t>1 Jugendbuch – Klasse 9</a:t>
            </a:r>
            <a:endParaRPr lang="en-US" dirty="0"/>
          </a:p>
        </p:txBody>
      </p:sp>
      <p:pic>
        <p:nvPicPr>
          <p:cNvPr id="1026" name="Picture 2" descr="Фото Deutsch in der Rigaer Mittelschule 40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54" y="1043927"/>
            <a:ext cx="5676898" cy="377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91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Einleitung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u="sng" dirty="0" smtClean="0"/>
              <a:t>Struktur des Vortrages</a:t>
            </a:r>
            <a:r>
              <a:rPr lang="de-DE" dirty="0" smtClean="0"/>
              <a:t>:</a:t>
            </a:r>
          </a:p>
          <a:p>
            <a:r>
              <a:rPr lang="de-DE" dirty="0" smtClean="0"/>
              <a:t>Theoretische Grundlagen: Literarische Texte im DaF-Unterricht</a:t>
            </a:r>
          </a:p>
          <a:p>
            <a:r>
              <a:rPr lang="de-DE" dirty="0" smtClean="0"/>
              <a:t>Praktische Erfahrung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dirty="0"/>
              <a:t> </a:t>
            </a:r>
            <a:r>
              <a:rPr lang="de-DE" dirty="0" smtClean="0"/>
              <a:t>Niveau A1/A2/B1 (Schule, Hochschule)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 Niveau B1+/B2 (Schule)</a:t>
            </a:r>
          </a:p>
          <a:p>
            <a:r>
              <a:rPr lang="de-DE" dirty="0" smtClean="0"/>
              <a:t>Ergebnisse der Arbeit, Schluss    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164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b="1" dirty="0" smtClean="0"/>
              <a:t>Schluss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839788" y="2794715"/>
            <a:ext cx="4736764" cy="3074272"/>
          </a:xfrm>
        </p:spPr>
        <p:txBody>
          <a:bodyPr/>
          <a:lstStyle/>
          <a:p>
            <a:r>
              <a:rPr lang="de-DE" sz="2400" dirty="0"/>
              <a:t>Lesekompetenz und Lesemotivation bedingen sich gegenseitig: Nur wer über ausreichende Lesefertigkeiten verfügt, wird auch freiwillig in der Freizeit Gefallen am Bücherlesen finden (Bonfadelli, Fritz, Köcher 1993: 209)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390" y="1376235"/>
            <a:ext cx="4709160" cy="44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Jugendliche, Literatur und DaF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Emer </a:t>
            </a:r>
            <a:r>
              <a:rPr lang="de-DE" dirty="0" smtClean="0"/>
              <a:t>O’Sullivan, Dietmar Rösler. Kinder- </a:t>
            </a:r>
            <a:r>
              <a:rPr lang="de-DE" dirty="0"/>
              <a:t>und Jugendliteratur im </a:t>
            </a:r>
            <a:r>
              <a:rPr lang="de-DE" dirty="0" smtClean="0"/>
              <a:t>Fremdsprachenunterricht </a:t>
            </a:r>
            <a:r>
              <a:rPr lang="de-DE" dirty="0"/>
              <a:t>(</a:t>
            </a:r>
            <a:r>
              <a:rPr lang="de-DE" dirty="0" smtClean="0"/>
              <a:t>2013): </a:t>
            </a:r>
          </a:p>
          <a:p>
            <a:pPr marL="0" indent="0">
              <a:buNone/>
            </a:pPr>
            <a:r>
              <a:rPr lang="de-DE" i="1" dirty="0" smtClean="0"/>
              <a:t>   Warum Jugendliteratur?  Wann? Wie?</a:t>
            </a:r>
          </a:p>
          <a:p>
            <a:pPr marL="0" indent="0">
              <a:buNone/>
            </a:pPr>
            <a:endParaRPr lang="de-DE" i="1" dirty="0" smtClean="0"/>
          </a:p>
          <a:p>
            <a:r>
              <a:rPr lang="de-DE" dirty="0"/>
              <a:t>Verena </a:t>
            </a:r>
            <a:r>
              <a:rPr lang="de-DE" dirty="0" smtClean="0"/>
              <a:t>Gangl. Jugendliche lesen anders (</a:t>
            </a:r>
            <a:r>
              <a:rPr lang="de-DE" dirty="0" smtClean="0">
                <a:hlinkClick r:id="rId2"/>
              </a:rPr>
              <a:t>www.wirlesen.org</a:t>
            </a:r>
            <a:r>
              <a:rPr lang="de-DE" dirty="0" smtClean="0"/>
              <a:t>): 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Jede/r </a:t>
            </a:r>
            <a:r>
              <a:rPr lang="de-DE" dirty="0"/>
              <a:t>fünfte Jugendliche kann nicht sinnerfassend </a:t>
            </a:r>
            <a:r>
              <a:rPr lang="de-DE" dirty="0" smtClean="0"/>
              <a:t>lesen.</a:t>
            </a:r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6104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Einsatz literarischer Texte im </a:t>
            </a:r>
            <a:r>
              <a:rPr lang="de-DE" b="1" dirty="0" err="1"/>
              <a:t>DaF</a:t>
            </a:r>
            <a:r>
              <a:rPr lang="de-DE" b="1" dirty="0"/>
              <a:t>-Unterricht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der literarische Text </a:t>
            </a:r>
            <a:r>
              <a:rPr lang="de-DE" dirty="0" smtClean="0"/>
              <a:t>als </a:t>
            </a:r>
            <a:r>
              <a:rPr lang="de-DE" dirty="0"/>
              <a:t>Ausgangspunkt für Meinungsäußerungen und </a:t>
            </a:r>
            <a:r>
              <a:rPr lang="de-DE" dirty="0" smtClean="0"/>
              <a:t>Diskussionen</a:t>
            </a:r>
          </a:p>
          <a:p>
            <a:r>
              <a:rPr lang="de-DE" u="sng" dirty="0" smtClean="0"/>
              <a:t>Literarische Texte </a:t>
            </a:r>
            <a:r>
              <a:rPr lang="de-DE" u="sng" dirty="0"/>
              <a:t>im </a:t>
            </a:r>
            <a:r>
              <a:rPr lang="de-DE" u="sng" dirty="0" smtClean="0"/>
              <a:t>Unterricht</a:t>
            </a:r>
            <a:r>
              <a:rPr lang="de-DE" dirty="0" smtClean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sprechen </a:t>
            </a:r>
            <a:r>
              <a:rPr lang="de-DE" dirty="0"/>
              <a:t>die Lernenden </a:t>
            </a:r>
            <a:r>
              <a:rPr lang="de-DE" dirty="0" smtClean="0"/>
              <a:t>emotional an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sind </a:t>
            </a:r>
            <a:r>
              <a:rPr lang="de-DE" dirty="0"/>
              <a:t>nicht eindeutig und werfen Fragen </a:t>
            </a:r>
            <a:r>
              <a:rPr lang="de-DE" dirty="0" smtClean="0"/>
              <a:t>auf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machen neugierig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verfremden </a:t>
            </a:r>
            <a:r>
              <a:rPr lang="de-DE" dirty="0"/>
              <a:t>das scheinbar </a:t>
            </a:r>
            <a:r>
              <a:rPr lang="de-DE" dirty="0" smtClean="0"/>
              <a:t>Vertraute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helfen </a:t>
            </a:r>
            <a:r>
              <a:rPr lang="de-DE" dirty="0"/>
              <a:t>die Kultur eines fremden Landes besser zu verstehen </a:t>
            </a:r>
            <a:endParaRPr lang="de-DE" dirty="0" smtClean="0"/>
          </a:p>
          <a:p>
            <a:pPr marL="0" indent="0">
              <a:buNone/>
            </a:pPr>
            <a:r>
              <a:rPr lang="de-DE" dirty="0"/>
              <a:t>(Bischof, </a:t>
            </a:r>
            <a:r>
              <a:rPr lang="de-DE" dirty="0" err="1"/>
              <a:t>Kessling</a:t>
            </a:r>
            <a:r>
              <a:rPr lang="de-DE" dirty="0"/>
              <a:t> </a:t>
            </a:r>
            <a:r>
              <a:rPr lang="de-DE" i="1" dirty="0"/>
              <a:t>et al.</a:t>
            </a:r>
            <a:r>
              <a:rPr lang="de-DE" dirty="0"/>
              <a:t> 2003, 21</a:t>
            </a:r>
            <a:r>
              <a:rPr lang="de-DE" dirty="0" smtClean="0"/>
              <a:t>).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54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Kriterien für </a:t>
            </a:r>
            <a:r>
              <a:rPr lang="de-DE" b="1" dirty="0" smtClean="0"/>
              <a:t>die Auswahl literarischer Texte</a:t>
            </a:r>
            <a:endParaRPr lang="de-D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de-DE" dirty="0"/>
              <a:t>Orientierung an den Adressaten (</a:t>
            </a:r>
            <a:r>
              <a:rPr lang="de-DE" dirty="0" smtClean="0"/>
              <a:t>Sprachkenntnisse, Alter</a:t>
            </a:r>
            <a:r>
              <a:rPr lang="de-DE" dirty="0"/>
              <a:t>, </a:t>
            </a:r>
            <a:r>
              <a:rPr lang="de-DE" dirty="0" smtClean="0"/>
              <a:t>Erfahrungen, </a:t>
            </a:r>
            <a:r>
              <a:rPr lang="de-DE" dirty="0"/>
              <a:t>Interessen, Bedürfnisse, landeskundliche Kenntnisse, Lehr- und Lerntraditionen, kulturelle Herkunft u.a</a:t>
            </a:r>
            <a:r>
              <a:rPr lang="de-DE" dirty="0" smtClean="0"/>
              <a:t>.)</a:t>
            </a:r>
            <a:endParaRPr lang="en-US" dirty="0"/>
          </a:p>
          <a:p>
            <a:pPr lvl="0"/>
            <a:r>
              <a:rPr lang="de-DE" dirty="0"/>
              <a:t>Entsprechender </a:t>
            </a:r>
            <a:r>
              <a:rPr lang="de-DE" dirty="0" smtClean="0"/>
              <a:t>Schwierigkeitsgrad </a:t>
            </a:r>
          </a:p>
          <a:p>
            <a:pPr lvl="0"/>
            <a:r>
              <a:rPr lang="de-DE" dirty="0" smtClean="0"/>
              <a:t>Lernzielorientierung </a:t>
            </a:r>
            <a:r>
              <a:rPr lang="de-DE" dirty="0"/>
              <a:t>(landeskundliche und sprachlich-kommunikative Relevanz der Texte</a:t>
            </a:r>
            <a:r>
              <a:rPr lang="de-DE" dirty="0" smtClean="0"/>
              <a:t>)</a:t>
            </a:r>
            <a:endParaRPr lang="en-US" dirty="0"/>
          </a:p>
          <a:p>
            <a:pPr lvl="0"/>
            <a:r>
              <a:rPr lang="de-DE" dirty="0"/>
              <a:t>Orientierung an didaktisch-methodische Funktion des Textes (Text als Rezeptionsvorlage, Sprech- oder Schreibanlass</a:t>
            </a:r>
            <a:r>
              <a:rPr lang="de-DE" dirty="0" smtClean="0"/>
              <a:t>)</a:t>
            </a:r>
            <a:endParaRPr lang="en-US" dirty="0"/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(Riemer 1996</a:t>
            </a:r>
            <a:r>
              <a:rPr lang="de-DE" dirty="0"/>
              <a:t>, 289–292)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22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Arbeitsschritte</a:t>
            </a:r>
            <a:endParaRPr lang="de-D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de-DE" dirty="0"/>
              <a:t>Einführung (Motivierung, Zielstellung, inhaltliche Einführung</a:t>
            </a:r>
            <a:r>
              <a:rPr lang="de-DE" dirty="0" smtClean="0"/>
              <a:t>)</a:t>
            </a:r>
            <a:endParaRPr lang="en-US" dirty="0"/>
          </a:p>
          <a:p>
            <a:pPr lvl="0"/>
            <a:r>
              <a:rPr lang="de-DE" dirty="0"/>
              <a:t>Sprachliche </a:t>
            </a:r>
            <a:r>
              <a:rPr lang="de-DE" dirty="0" smtClean="0"/>
              <a:t>Vorbereitung</a:t>
            </a:r>
            <a:endParaRPr lang="en-US" dirty="0"/>
          </a:p>
          <a:p>
            <a:pPr lvl="0"/>
            <a:r>
              <a:rPr lang="de-DE" dirty="0"/>
              <a:t>Erstrezeption (Gesamteindruck, Erfassen des wesentlichen Inhalts</a:t>
            </a:r>
            <a:r>
              <a:rPr lang="de-DE" dirty="0" smtClean="0"/>
              <a:t>)</a:t>
            </a:r>
            <a:endParaRPr lang="en-US" dirty="0"/>
          </a:p>
          <a:p>
            <a:pPr lvl="0"/>
            <a:r>
              <a:rPr lang="de-DE" dirty="0"/>
              <a:t>Kontrolle des </a:t>
            </a:r>
            <a:r>
              <a:rPr lang="de-DE" dirty="0" smtClean="0"/>
              <a:t>Textverständnisses</a:t>
            </a:r>
            <a:endParaRPr lang="en-US" dirty="0"/>
          </a:p>
          <a:p>
            <a:pPr lvl="0"/>
            <a:r>
              <a:rPr lang="de-DE" dirty="0"/>
              <a:t>Vertiefende </a:t>
            </a:r>
            <a:r>
              <a:rPr lang="de-DE" dirty="0" smtClean="0"/>
              <a:t>Rezeption</a:t>
            </a:r>
            <a:endParaRPr lang="en-US" dirty="0"/>
          </a:p>
          <a:p>
            <a:pPr lvl="0"/>
            <a:r>
              <a:rPr lang="de-DE" dirty="0"/>
              <a:t>Interpretation und </a:t>
            </a:r>
            <a:r>
              <a:rPr lang="de-DE" dirty="0" smtClean="0"/>
              <a:t>Bewertung</a:t>
            </a:r>
            <a:endParaRPr lang="en-US" dirty="0"/>
          </a:p>
          <a:p>
            <a:pPr lvl="0"/>
            <a:r>
              <a:rPr lang="de-DE" dirty="0"/>
              <a:t>Abschluss der Textbetrachtung, Einbeziehung anderer </a:t>
            </a:r>
            <a:r>
              <a:rPr lang="de-DE" dirty="0" smtClean="0"/>
              <a:t>Künste</a:t>
            </a:r>
            <a:endParaRPr lang="en-US" dirty="0"/>
          </a:p>
          <a:p>
            <a:pPr lvl="0"/>
            <a:r>
              <a:rPr lang="de-DE" dirty="0"/>
              <a:t>Diskussion der Problemstellungen </a:t>
            </a:r>
            <a:endParaRPr lang="de-DE" dirty="0" smtClean="0"/>
          </a:p>
          <a:p>
            <a:pPr marL="0" lvl="0" indent="0">
              <a:buNone/>
            </a:pPr>
            <a:r>
              <a:rPr lang="de-DE" dirty="0"/>
              <a:t> </a:t>
            </a:r>
            <a:r>
              <a:rPr lang="de-DE" dirty="0" smtClean="0"/>
              <a:t> (</a:t>
            </a:r>
            <a:r>
              <a:rPr lang="de-DE" dirty="0"/>
              <a:t>Löschmann, Schröder 1984, 68–70</a:t>
            </a:r>
            <a:r>
              <a:rPr lang="de-DE" dirty="0" smtClean="0"/>
              <a:t>)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6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sz="4900" b="1" dirty="0" smtClean="0"/>
              <a:t>Praktische Erfahrung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b="1" dirty="0"/>
              <a:t>Allgemeine Charakteristik der Lernsituation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5590098"/>
              </p:ext>
            </p:extLst>
          </p:nvPr>
        </p:nvGraphicFramePr>
        <p:xfrm>
          <a:off x="838200" y="1825625"/>
          <a:ext cx="105156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0025"/>
                <a:gridCol w="4785575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2400" baseline="0" dirty="0" smtClean="0">
                          <a:solidFill>
                            <a:schemeClr val="tx1"/>
                          </a:solidFill>
                        </a:rPr>
                        <a:t>Rigaer Mittelschule 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aseline="0" dirty="0" smtClean="0">
                          <a:solidFill>
                            <a:schemeClr val="tx1"/>
                          </a:solidFill>
                        </a:rPr>
                        <a:t>Baltische Internationale Akademie</a:t>
                      </a:r>
                      <a:endParaRPr lang="en-US" sz="24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Deutsch als 2.Fremdsprache ab Klasse 5</a:t>
                      </a:r>
                    </a:p>
                    <a:p>
                      <a:r>
                        <a:rPr lang="de-DE" sz="2400" dirty="0" smtClean="0"/>
                        <a:t>4 UE</a:t>
                      </a:r>
                      <a:r>
                        <a:rPr lang="de-DE" sz="2400" baseline="0" dirty="0" smtClean="0"/>
                        <a:t> pro Woche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Fachrichtung Übersetzen und Dolmetschen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Hauptschulabschluss Klasse 9. Deutsch:</a:t>
                      </a:r>
                      <a:r>
                        <a:rPr lang="de-DE" sz="2400" baseline="0" dirty="0" smtClean="0"/>
                        <a:t> B1</a:t>
                      </a:r>
                    </a:p>
                    <a:p>
                      <a:r>
                        <a:rPr lang="de-DE" sz="2400" baseline="0" dirty="0" smtClean="0"/>
                        <a:t>(Prüfung: DSDI </a:t>
                      </a:r>
                      <a:r>
                        <a:rPr lang="lv-LV" sz="2400" baseline="0" dirty="0" smtClean="0"/>
                        <a:t>- </a:t>
                      </a:r>
                      <a:r>
                        <a:rPr lang="de-DE" sz="2400" baseline="0" noProof="0" dirty="0" smtClean="0"/>
                        <a:t>nach</a:t>
                      </a:r>
                      <a:r>
                        <a:rPr lang="lv-LV" sz="2400" baseline="0" dirty="0" smtClean="0"/>
                        <a:t> </a:t>
                      </a:r>
                      <a:r>
                        <a:rPr lang="de-DE" sz="2400" baseline="0" noProof="0" dirty="0" smtClean="0"/>
                        <a:t>Wunsch</a:t>
                      </a:r>
                      <a:r>
                        <a:rPr lang="de-DE" sz="2400" baseline="0" dirty="0" smtClean="0"/>
                        <a:t>)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Deutsch als 2.Fremdsprache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52348"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Mittelschulabschluss Klasse 12</a:t>
                      </a:r>
                    </a:p>
                    <a:p>
                      <a:r>
                        <a:rPr lang="de-DE" sz="2400" dirty="0" smtClean="0"/>
                        <a:t>Deutsch B2/B2+</a:t>
                      </a:r>
                    </a:p>
                    <a:p>
                      <a:r>
                        <a:rPr lang="de-DE" sz="2400" dirty="0" smtClean="0"/>
                        <a:t>(Prüfung:</a:t>
                      </a:r>
                      <a:r>
                        <a:rPr lang="de-DE" sz="2400" baseline="0" dirty="0" smtClean="0"/>
                        <a:t> DSDII  - für die Besten möglich)</a:t>
                      </a:r>
                      <a:r>
                        <a:rPr lang="de-DE" sz="2400" dirty="0" smtClean="0"/>
                        <a:t> 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3 Semester </a:t>
                      </a:r>
                      <a:r>
                        <a:rPr lang="de-DE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(ECTS 6+6+6) 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Deutsch als 3.Fremdsprache. Kl.10-12</a:t>
                      </a:r>
                      <a:r>
                        <a:rPr lang="de-DE" sz="2400" baseline="0" dirty="0" smtClean="0"/>
                        <a:t> </a:t>
                      </a:r>
                    </a:p>
                    <a:p>
                      <a:r>
                        <a:rPr lang="de-DE" sz="2400" baseline="0" dirty="0" smtClean="0"/>
                        <a:t>Niveau A2/B1 erreicht 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Niveau A2</a:t>
                      </a:r>
                      <a:r>
                        <a:rPr lang="de-DE" sz="2400" baseline="0" dirty="0" smtClean="0"/>
                        <a:t> erreicht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842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Niveau A1/A2/B1: Texte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842462"/>
          </a:xfrm>
        </p:spPr>
        <p:txBody>
          <a:bodyPr/>
          <a:lstStyle/>
          <a:p>
            <a:r>
              <a:rPr lang="de-DE" sz="2400" dirty="0" smtClean="0"/>
              <a:t>adaptierte Titel von </a:t>
            </a:r>
            <a:r>
              <a:rPr lang="de-DE" sz="2400" u="sng" dirty="0" smtClean="0"/>
              <a:t>Ernst Klett Verlag</a:t>
            </a:r>
          </a:p>
          <a:p>
            <a:r>
              <a:rPr lang="de-DE" dirty="0" smtClean="0"/>
              <a:t>Reihe </a:t>
            </a:r>
            <a:r>
              <a:rPr lang="de-DE" b="1" dirty="0" smtClean="0"/>
              <a:t>Felix &amp; Theo</a:t>
            </a:r>
            <a:r>
              <a:rPr lang="de-DE" dirty="0" smtClean="0"/>
              <a:t>: Krimis (Zentralfigur: Privatdetektiv Helmut Müller)</a:t>
            </a:r>
          </a:p>
          <a:p>
            <a:pPr marL="0" indent="0">
              <a:buNone/>
            </a:pPr>
            <a:r>
              <a:rPr lang="de-DE" dirty="0" smtClean="0"/>
              <a:t>   </a:t>
            </a:r>
            <a:r>
              <a:rPr lang="de-DE" sz="2400" i="1" dirty="0" smtClean="0"/>
              <a:t>Elvis in Köln              </a:t>
            </a:r>
            <a:r>
              <a:rPr lang="lv-LV" sz="2400" i="1" dirty="0" smtClean="0"/>
              <a:t>    </a:t>
            </a:r>
            <a:r>
              <a:rPr lang="de-DE" sz="2400" i="1" dirty="0" smtClean="0"/>
              <a:t> </a:t>
            </a:r>
            <a:r>
              <a:rPr lang="de-DE" sz="2400" dirty="0" smtClean="0"/>
              <a:t>A1/A2</a:t>
            </a:r>
            <a:endParaRPr lang="de-DE" sz="2400" i="1" dirty="0" smtClean="0"/>
          </a:p>
          <a:p>
            <a:r>
              <a:rPr lang="de-DE" dirty="0" smtClean="0"/>
              <a:t>Reihe </a:t>
            </a:r>
            <a:r>
              <a:rPr lang="de-DE" b="1" dirty="0" smtClean="0"/>
              <a:t>Tatort DaF</a:t>
            </a:r>
            <a:r>
              <a:rPr lang="de-DE" dirty="0" smtClean="0"/>
              <a:t>: spannende Kriminalfälle in Deutschland, Österreich und der Schweiz (Niveau A2/B1)</a:t>
            </a:r>
          </a:p>
          <a:p>
            <a:pPr marL="0" indent="0">
              <a:buNone/>
            </a:pPr>
            <a:r>
              <a:rPr lang="lv-LV" sz="2400" i="1" dirty="0" smtClean="0"/>
              <a:t>     </a:t>
            </a:r>
            <a:r>
              <a:rPr lang="de-DE" sz="2400" i="1" dirty="0" smtClean="0"/>
              <a:t>Verschollen in Berlin      </a:t>
            </a:r>
            <a:r>
              <a:rPr lang="de-DE" sz="2400" dirty="0" smtClean="0"/>
              <a:t>A2</a:t>
            </a:r>
          </a:p>
          <a:p>
            <a:pPr marL="0" indent="0">
              <a:buNone/>
            </a:pPr>
            <a:r>
              <a:rPr lang="lv-LV" sz="2400" i="1" dirty="0" smtClean="0"/>
              <a:t>     </a:t>
            </a:r>
            <a:r>
              <a:rPr lang="de-DE" sz="2400" i="1" dirty="0" smtClean="0"/>
              <a:t>Heiße Spur in München </a:t>
            </a:r>
            <a:r>
              <a:rPr lang="de-DE" sz="2400" dirty="0" smtClean="0"/>
              <a:t>B1</a:t>
            </a:r>
            <a:endParaRPr lang="de-DE" sz="2400" i="1" dirty="0" smtClean="0"/>
          </a:p>
          <a:p>
            <a:endParaRPr lang="en-US" dirty="0"/>
          </a:p>
        </p:txBody>
      </p:sp>
      <p:pic>
        <p:nvPicPr>
          <p:cNvPr id="2050" name="Picture 2" descr="Cover Elvis in Köln 978-3-12-606473-6 Deutsch als Fremdsprache (DaF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07" y="1505982"/>
            <a:ext cx="1679917" cy="274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ver Verschollen in Berlin 978-3-12-909031-2 Gabi Baier Deutsch als Fremdsprache (DaF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748" y="2303927"/>
            <a:ext cx="1941342" cy="290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114" y="3293256"/>
            <a:ext cx="1926038" cy="288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0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438" y="457200"/>
            <a:ext cx="3784208" cy="1600200"/>
          </a:xfrm>
        </p:spPr>
        <p:txBody>
          <a:bodyPr>
            <a:normAutofit/>
          </a:bodyPr>
          <a:lstStyle/>
          <a:p>
            <a:r>
              <a:rPr lang="de-DE" sz="4000" b="1" dirty="0" smtClean="0"/>
              <a:t>Niveau A1/A2/B1: Konzeption</a:t>
            </a:r>
            <a:endParaRPr lang="en-US" sz="4000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6815988"/>
              </p:ext>
            </p:extLst>
          </p:nvPr>
        </p:nvGraphicFramePr>
        <p:xfrm>
          <a:off x="4600133" y="457200"/>
          <a:ext cx="6977577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2670"/>
                <a:gridCol w="3344907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Schüler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Studenten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dirty="0" smtClean="0">
                          <a:solidFill>
                            <a:schemeClr val="tx1"/>
                          </a:solidFill>
                        </a:rPr>
                        <a:t>Klasse 7 </a:t>
                      </a:r>
                    </a:p>
                    <a:p>
                      <a:r>
                        <a:rPr lang="de-DE" sz="2400" b="1" dirty="0" smtClean="0">
                          <a:solidFill>
                            <a:schemeClr val="tx1"/>
                          </a:solidFill>
                        </a:rPr>
                        <a:t>Elvis in Köln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9 Doppelstunden </a:t>
                      </a:r>
                      <a:r>
                        <a:rPr lang="de-DE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à 80 Min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Jedes Kapitel separat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Zusammenfassende Stunde</a:t>
                      </a:r>
                      <a:endParaRPr lang="en-US" sz="2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1" dirty="0" smtClean="0">
                          <a:solidFill>
                            <a:schemeClr val="tx1"/>
                          </a:solidFill>
                        </a:rPr>
                        <a:t>Semester 2</a:t>
                      </a:r>
                    </a:p>
                    <a:p>
                      <a:r>
                        <a:rPr lang="de-DE" sz="2400" b="1" dirty="0" smtClean="0">
                          <a:solidFill>
                            <a:schemeClr val="tx1"/>
                          </a:solidFill>
                        </a:rPr>
                        <a:t>Elvis in Köln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3 Doppelstunden </a:t>
                      </a:r>
                      <a:r>
                        <a:rPr lang="de-DE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à 90 Min (je</a:t>
                      </a:r>
                      <a:r>
                        <a:rPr lang="de-DE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 Kapitel zusammen)</a:t>
                      </a:r>
                      <a:endParaRPr lang="de-DE" sz="2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dirty="0" smtClean="0">
                          <a:solidFill>
                            <a:schemeClr val="tx1"/>
                          </a:solidFill>
                        </a:rPr>
                        <a:t>Klasse 8</a:t>
                      </a:r>
                    </a:p>
                    <a:p>
                      <a:r>
                        <a:rPr lang="de-DE" sz="2400" b="1" dirty="0" smtClean="0">
                          <a:solidFill>
                            <a:schemeClr val="tx1"/>
                          </a:solidFill>
                        </a:rPr>
                        <a:t>Verschollen in Berlin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4 Doppelstunden </a:t>
                      </a:r>
                      <a:r>
                        <a:rPr lang="de-DE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à 80 Min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Zusammenfassende Stunde</a:t>
                      </a:r>
                      <a:endParaRPr lang="en-US" sz="2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b="1" dirty="0" smtClean="0">
                          <a:solidFill>
                            <a:schemeClr val="tx1"/>
                          </a:solidFill>
                        </a:rPr>
                        <a:t>Semester 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1" dirty="0" smtClean="0">
                          <a:solidFill>
                            <a:schemeClr val="tx1"/>
                          </a:solidFill>
                        </a:rPr>
                        <a:t>Verschollen in Berlin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3 Doppelstunden </a:t>
                      </a:r>
                      <a:r>
                        <a:rPr lang="de-DE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à 90 Min (je</a:t>
                      </a:r>
                      <a:r>
                        <a:rPr lang="de-DE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 Kapitel zusammen)</a:t>
                      </a:r>
                      <a:endParaRPr lang="de-DE" sz="2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dirty="0" smtClean="0">
                          <a:solidFill>
                            <a:schemeClr val="tx1"/>
                          </a:solidFill>
                        </a:rPr>
                        <a:t>Klasse 9</a:t>
                      </a:r>
                    </a:p>
                    <a:p>
                      <a:r>
                        <a:rPr lang="de-DE" sz="2400" b="1" dirty="0" smtClean="0">
                          <a:solidFill>
                            <a:schemeClr val="tx1"/>
                          </a:solidFill>
                        </a:rPr>
                        <a:t>Heiße Spur in München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dirty="0" smtClean="0">
                          <a:solidFill>
                            <a:schemeClr val="tx1"/>
                          </a:solidFill>
                        </a:rPr>
                        <a:t>4 Doppelstunden </a:t>
                      </a:r>
                      <a:r>
                        <a:rPr lang="de-DE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à 80 Min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Zusammenfassende Stunde</a:t>
                      </a:r>
                      <a:endParaRPr lang="en-US" sz="2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577467" cy="3811588"/>
          </a:xfrm>
        </p:spPr>
        <p:txBody>
          <a:bodyPr>
            <a:normAutofit fontScale="92500" lnSpcReduction="10000"/>
          </a:bodyPr>
          <a:lstStyle/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prstClr val="black"/>
                </a:solidFill>
              </a:rPr>
              <a:t>Ganzschrift eines Buches pro Jahr bzw. Semester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prstClr val="black"/>
                </a:solidFill>
              </a:rPr>
              <a:t>Auseinandersetzung mit dem Inhalt 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prstClr val="black"/>
                </a:solidFill>
              </a:rPr>
              <a:t>Hauslektüre: im Voraus als HA aufgegeben + Wortschatzarbeit</a:t>
            </a:r>
            <a:endParaRPr lang="en-US" sz="32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63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669</TotalTime>
  <Words>1206</Words>
  <Application>Microsoft Office PowerPoint</Application>
  <PresentationFormat>Widescreen</PresentationFormat>
  <Paragraphs>231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Office Theme</vt:lpstr>
      <vt:lpstr>Žanna Bormane  Baltische Internationale Akademie, Rigaer Mittelschule 40  (Lettland)  Integration verschiedener Fertigkeiten in der Arbeit an Hauslektüre</vt:lpstr>
      <vt:lpstr>Einleitung</vt:lpstr>
      <vt:lpstr>Jugendliche, Literatur und DaF</vt:lpstr>
      <vt:lpstr>Einsatz literarischer Texte im DaF-Unterricht </vt:lpstr>
      <vt:lpstr>Kriterien für die Auswahl literarischer Texte</vt:lpstr>
      <vt:lpstr>Arbeitsschritte</vt:lpstr>
      <vt:lpstr> Praktische Erfahrung Allgemeine Charakteristik der Lernsituation </vt:lpstr>
      <vt:lpstr>Niveau A1/A2/B1: Texte</vt:lpstr>
      <vt:lpstr>Niveau A1/A2/B1: Konzeption</vt:lpstr>
      <vt:lpstr>Niveau A1/A2/B1: Verlauf des Unterrichts</vt:lpstr>
      <vt:lpstr>Niveau A1/A2/B1: Aufgaben zum Wortschatz</vt:lpstr>
      <vt:lpstr>Niveau A1/A2/B1: Aufgaben zum Inhalt</vt:lpstr>
      <vt:lpstr>Mittelschule: Niveau B1+/B2</vt:lpstr>
      <vt:lpstr>Mittelschule:  Niveau B1+/B2 Konzeption</vt:lpstr>
      <vt:lpstr>Zeit der grossen Worte. Unterrichtsverlauf Einstieg</vt:lpstr>
      <vt:lpstr>Hannes Wader / Eric Bogle Es ist an der Zeit</vt:lpstr>
      <vt:lpstr>Zeit der grossen Worte. Unterrichtsverlauf Gruppenarbeit 2</vt:lpstr>
      <vt:lpstr>Zeit der grossen Worte. Unterrichtsverlauf Abschluss</vt:lpstr>
      <vt:lpstr>Ergebnisse und Ausblick </vt:lpstr>
      <vt:lpstr>Schluss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Žanna Bormane  Baltische Internationale Akademie, Rigaer Mittelschule 40  (Lettland)  Integration verschiedener Fertigkeiten in der Arbeit an Hauslektüre</dc:title>
  <dc:creator>Bormane Zanna</dc:creator>
  <cp:lastModifiedBy>Bormane Zanna</cp:lastModifiedBy>
  <cp:revision>70</cp:revision>
  <dcterms:created xsi:type="dcterms:W3CDTF">2017-07-19T09:53:07Z</dcterms:created>
  <dcterms:modified xsi:type="dcterms:W3CDTF">2017-07-21T13:55:46Z</dcterms:modified>
</cp:coreProperties>
</file>